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Inter SemiBold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Inter"/>
      <p:regular r:id="rId46"/>
      <p:bold r:id="rId47"/>
      <p:italic r:id="rId48"/>
      <p:boldItalic r:id="rId49"/>
    </p:embeddedFont>
    <p:embeddedFont>
      <p:font typeface="Roboto SemiBold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C69832-76EB-433F-BE8D-347B9872B3CF}">
  <a:tblStyle styleId="{3CC69832-76EB-433F-BE8D-347B9872B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InterSemiBold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Inter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-italic.fntdata"/><Relationship Id="rId47" Type="http://schemas.openxmlformats.org/officeDocument/2006/relationships/font" Target="fonts/Inter-bold.fntdata"/><Relationship Id="rId49" Type="http://schemas.openxmlformats.org/officeDocument/2006/relationships/font" Target="fonts/Inter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InterSemiBold-bold.fntdata"/><Relationship Id="rId38" Type="http://schemas.openxmlformats.org/officeDocument/2006/relationships/font" Target="fonts/InterSemiBo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SemiBold-bold.fntdata"/><Relationship Id="rId50" Type="http://schemas.openxmlformats.org/officeDocument/2006/relationships/font" Target="fonts/RobotoSemiBold-regular.fntdata"/><Relationship Id="rId53" Type="http://schemas.openxmlformats.org/officeDocument/2006/relationships/font" Target="fonts/RobotoSemiBold-boldItalic.fntdata"/><Relationship Id="rId52" Type="http://schemas.openxmlformats.org/officeDocument/2006/relationships/font" Target="fonts/RobotoSemiBold-italic.fntdata"/><Relationship Id="rId11" Type="http://schemas.openxmlformats.org/officeDocument/2006/relationships/slide" Target="slides/slide5.xml"/><Relationship Id="rId55" Type="http://schemas.openxmlformats.org/officeDocument/2006/relationships/font" Target="fonts/OpenSans-bold.fntdata"/><Relationship Id="rId10" Type="http://schemas.openxmlformats.org/officeDocument/2006/relationships/slide" Target="slides/slide4.xml"/><Relationship Id="rId54" Type="http://schemas.openxmlformats.org/officeDocument/2006/relationships/font" Target="fonts/OpenSans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56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da596528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da596528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da596528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da596528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da596528c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da596528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da596528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da596528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da596528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da596528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da596528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da596528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da596528c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da596528c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da596528c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da596528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Демонстрируем Part01\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long_sync.py </a:t>
            </a:r>
            <a:r>
              <a:rPr lang="ru"/>
              <a:t> - для @app.post("/authors/", response_model=Author) добавлена долгая задержка. </a:t>
            </a:r>
            <a:br>
              <a:rPr lang="ru"/>
            </a:br>
            <a:r>
              <a:rPr lang="ru"/>
              <a:t>Показываем, что при отправке POST на создание нового автора - приложение долго отвечает, но даже при этом остальные запросы работают без проблем.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это с учетом того, что код полностью синхронный.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Как думаете, почему так получилось?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 в том, что unicorn обеспечивает параллельность обработки запросов и даже без асинхронности один долгий процесс не мешает другим.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da596528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da596528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da596528c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da596528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Ответ на следующем слайде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da596528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da596528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da596528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da596528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Асинхронный код позволяет одному процессу/потоку обрабатывать множество запросов, "переключаясь" между ними, когда один из запросов ожидает.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Это более эффективно, особенно при большом количестве операций ввода-вывода.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большой нагрузке, асинхронный код будет более эффективно использовать ресурсы.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da596528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da596528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da596528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da596528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da596528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da596528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Напоминаем про async и await.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da596528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da596528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Напоминаем про async и await.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da596528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da596528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da596528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da596528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Кратко рассказываем о том, что наше api может запрашивать данные у других api.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da596528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da596528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da596528c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da596528c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da596528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da596528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ru"/>
              <a:t>Мы создадим proxy API, т.е. будем запрашивать данные с внешнего источника, а результат показывать на нашем API.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da596528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da596528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da596528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da596528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Демонстрируем Part02\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weather_sync.py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"/>
              <a:t> - синхронные запросы к внешнему API.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weather_async.py </a:t>
            </a:r>
            <a:r>
              <a:rPr lang="ru"/>
              <a:t>- асинхронные запросы. Обращаем внимание на разницу кода.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da596528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da596528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da596528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da596528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da596528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da596528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da596528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da596528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da596528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da596528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da596528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da596528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da596528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da596528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>
  <p:cSld name="TITLE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асинхронности</a:t>
            </a:r>
            <a:br>
              <a:rPr lang="ru"/>
            </a:br>
            <a:r>
              <a:rPr lang="ru"/>
              <a:t>часть 2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647100" y="5346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API. Lesson 9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Асинхронность</a:t>
            </a:r>
            <a:endParaRPr/>
          </a:p>
        </p:txBody>
      </p:sp>
      <p:sp>
        <p:nvSpPr>
          <p:cNvPr id="197" name="Google Shape;197;p2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понятия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432000" y="1548025"/>
            <a:ext cx="8520600" cy="24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>
                <a:solidFill>
                  <a:schemeClr val="dk2"/>
                </a:solidFill>
              </a:rPr>
              <a:t>Корутины (coroutine)</a:t>
            </a:r>
            <a:r>
              <a:rPr lang="ru"/>
              <a:t>: Это функции, которые могут приостанавливать и возобновлять свое выполнение.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>
                <a:solidFill>
                  <a:schemeClr val="dk2"/>
                </a:solidFill>
              </a:rPr>
              <a:t>Цикл событий (event loop)</a:t>
            </a:r>
            <a:r>
              <a:rPr lang="ru"/>
              <a:t>: Это механизм, который управляет выполнением корутин.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>
                <a:solidFill>
                  <a:schemeClr val="dk2"/>
                </a:solidFill>
              </a:rPr>
              <a:t>Задачи (tasks):</a:t>
            </a:r>
            <a:r>
              <a:rPr lang="ru"/>
              <a:t> Это обертки для корутин, которые позволяют управлять их выполнением.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432000" y="1548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Задачи(task)</a:t>
            </a:r>
            <a:r>
              <a:rPr lang="ru"/>
              <a:t> - представляют собой обертки для корутин, которые позволяют управлять их выполнением.</a:t>
            </a:r>
            <a:endParaRPr/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14725"/>
            <a:ext cx="7635593" cy="25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211" name="Google Shape;211;p31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ASGI Unicorn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432000" y="1548025"/>
            <a:ext cx="55179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ASGI</a:t>
            </a:r>
            <a:r>
              <a:rPr lang="ru"/>
              <a:t> — это стандарт для асинхронных веб-серверов и приложений в Python.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Он является асинхронным аналогом WSGI (Web Server Gateway Interface), который используется для синхронных веб-приложений</a:t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432000" y="360000"/>
            <a:ext cx="7105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ASGI (Asynchronous Server Gateway Interface)</a:t>
            </a:r>
            <a:endParaRPr sz="2400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900" y="1283607"/>
            <a:ext cx="2954500" cy="1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825" y="1103313"/>
            <a:ext cx="2657425" cy="26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32000" y="1548025"/>
            <a:ext cx="61767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Uvicorn</a:t>
            </a:r>
            <a:r>
              <a:rPr lang="ru"/>
              <a:t> — это ASGI-сервер, написанный на Python и Cython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Он разработан для высокой производительности и способен обрабатывать большое количество запросов в секунду.</a:t>
            </a:r>
            <a:endParaRPr/>
          </a:p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432000" y="360000"/>
            <a:ext cx="7105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Uvicorn</a:t>
            </a:r>
            <a:endParaRPr sz="2400"/>
          </a:p>
        </p:txBody>
      </p:sp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ASGI-сервер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432000" y="1548025"/>
            <a:ext cx="6948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Uvicorn отвечает за прием входящих HTTP-запросов и их передачу приложению FastAPI.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Он также отвечает за отправку ответов обратно клиентам.</a:t>
            </a:r>
            <a:endParaRPr/>
          </a:p>
        </p:txBody>
      </p:sp>
      <p:sp>
        <p:nvSpPr>
          <p:cNvPr id="232" name="Google Shape;232;p34"/>
          <p:cNvSpPr txBox="1"/>
          <p:nvPr>
            <p:ph type="title"/>
          </p:nvPr>
        </p:nvSpPr>
        <p:spPr>
          <a:xfrm>
            <a:off x="432000" y="360000"/>
            <a:ext cx="7105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Uvicorn</a:t>
            </a:r>
            <a:endParaRPr sz="2400"/>
          </a:p>
        </p:txBody>
      </p:sp>
      <p:sp>
        <p:nvSpPr>
          <p:cNvPr id="233" name="Google Shape;233;p3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ASGI-сервер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50" y="2860350"/>
            <a:ext cx="4396074" cy="2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300" y="983546"/>
            <a:ext cx="1822700" cy="18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idx="4294967295" type="body"/>
          </p:nvPr>
        </p:nvSpPr>
        <p:spPr>
          <a:xfrm>
            <a:off x="432000" y="1167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Uvicorn часто используется для запуска приложений FastAPI, так как он обеспечивает высокую производительность и хорошо интегрируется с FastAPI.</a:t>
            </a:r>
            <a:endParaRPr/>
          </a:p>
        </p:txBody>
      </p:sp>
      <p:sp>
        <p:nvSpPr>
          <p:cNvPr id="241" name="Google Shape;241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Uvicorn и FastAPI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0" y="1887753"/>
            <a:ext cx="4406150" cy="319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800"/>
              <a:t>2.1</a:t>
            </a:r>
            <a:endParaRPr sz="9800"/>
          </a:p>
        </p:txBody>
      </p:sp>
      <p:sp>
        <p:nvSpPr>
          <p:cNvPr id="248" name="Google Shape;248;p36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432000" y="1548025"/>
            <a:ext cx="85206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Uvicorn работает в многопоточном или многопроцессном режиме. Это означает, что он может обрабатывать несколько запросов одновременно, даже если ваш код синхронный.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Когда вы запускаете Uvicorn, он создает несколько рабочих процессов или потоков. Каждый из них может обрабатывать отдельный запрос.</a:t>
            </a:r>
            <a:endParaRPr/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Uvicorn</a:t>
            </a:r>
            <a:endParaRPr/>
          </a:p>
        </p:txBody>
      </p:sp>
      <p:sp>
        <p:nvSpPr>
          <p:cNvPr id="255" name="Google Shape;255;p3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многопоточность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Асинхронность не нужна?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25" y="1246650"/>
            <a:ext cx="5156826" cy="2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1072800" y="1213200"/>
            <a:ext cx="3523500" cy="27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Повторение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ASGI Unicorn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Async FastAPI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Внешние API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32000" y="1548025"/>
            <a:ext cx="85206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ru">
                <a:solidFill>
                  <a:schemeClr val="dk1"/>
                </a:solidFill>
              </a:rPr>
              <a:t>Даже без </a:t>
            </a:r>
            <a:r>
              <a:rPr lang="ru">
                <a:solidFill>
                  <a:srgbClr val="188038"/>
                </a:solidFill>
              </a:rPr>
              <a:t>async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</a:rPr>
              <a:t>await</a:t>
            </a:r>
            <a:r>
              <a:rPr lang="ru">
                <a:solidFill>
                  <a:schemeClr val="dk1"/>
                </a:solidFill>
              </a:rPr>
              <a:t> Uvicorn обеспечивает некоторую степень параллелизма.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ru">
                <a:solidFill>
                  <a:schemeClr val="dk1"/>
                </a:solidFill>
              </a:rPr>
              <a:t>Однако асинхронный код обеспечивает более эффективное использование ресурсов и лучшую производительность, особенно при большом количестве операций ввода-вывода.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ru">
                <a:solidFill>
                  <a:schemeClr val="dk1"/>
                </a:solidFill>
              </a:rPr>
              <a:t>В основном, асинхронность дает возможность более эффективно использовать ресурсы, при большом количестве ожиданий ввода-вывода.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Uvicorn</a:t>
            </a:r>
            <a:endParaRPr/>
          </a:p>
        </p:txBody>
      </p:sp>
      <p:sp>
        <p:nvSpPr>
          <p:cNvPr id="268" name="Google Shape;268;p3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асинхронный FastApi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74" name="Google Shape;274;p40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 FastAPI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432000" y="1548025"/>
            <a:ext cx="8520600" cy="24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➕"/>
            </a:pPr>
            <a:r>
              <a:rPr lang="ru"/>
              <a:t>ASGI позволяет веб-приложениям эффективно обрабатывать операции ввода-вывода.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➕"/>
            </a:pPr>
            <a:r>
              <a:rPr lang="ru"/>
              <a:t>FastAPI использует ASGI для реализации асинхронных маршрутов, которые могут обрабатывать запросы без блокировки выполнения.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➕"/>
            </a:pPr>
            <a:r>
              <a:rPr lang="ru"/>
              <a:t>Использование асинхронного кода в рамках ASGI позволяет максимально эффективно использовать ресурсы сервера и повысить производительность веб-приложений.</a:t>
            </a:r>
            <a:endParaRPr/>
          </a:p>
        </p:txBody>
      </p:sp>
      <p:sp>
        <p:nvSpPr>
          <p:cNvPr id="280" name="Google Shape;280;p4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Uvicorn + FastApi</a:t>
            </a:r>
            <a:endParaRPr/>
          </a:p>
        </p:txBody>
      </p:sp>
      <p:sp>
        <p:nvSpPr>
          <p:cNvPr id="281" name="Google Shape;281;p4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ASGI + асинхронность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FastApi</a:t>
            </a:r>
            <a:endParaRPr/>
          </a:p>
        </p:txBody>
      </p:sp>
      <p:sp>
        <p:nvSpPr>
          <p:cNvPr id="287" name="Google Shape;287;p4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synchronous vs asynchronous</a:t>
            </a:r>
            <a:endParaRPr/>
          </a:p>
        </p:txBody>
      </p:sp>
      <p:graphicFrame>
        <p:nvGraphicFramePr>
          <p:cNvPr id="288" name="Google Shape;288;p42"/>
          <p:cNvGraphicFramePr/>
          <p:nvPr/>
        </p:nvGraphicFramePr>
        <p:xfrm>
          <a:off x="355800" y="17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{3CC69832-76EB-433F-BE8D-347B9872B3CF}</a:tableStyleId>
              </a:tblPr>
              <a:tblGrid>
                <a:gridCol w="4010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@app.get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"/weather/{city}"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read_weather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city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weather_data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get_weather(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city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weather_data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9" name="Google Shape;289;p42"/>
          <p:cNvGraphicFramePr/>
          <p:nvPr/>
        </p:nvGraphicFramePr>
        <p:xfrm>
          <a:off x="4495800" y="17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{3CC69832-76EB-433F-BE8D-347B9872B3CF}</a:tableStyleId>
              </a:tblPr>
              <a:tblGrid>
                <a:gridCol w="4605325"/>
              </a:tblGrid>
              <a:tr h="124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@app.get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"/weather/{city}"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async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read_weather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city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weather_data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get_weather(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city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weather_data</a:t>
                      </a:r>
                      <a:endParaRPr>
                        <a:solidFill>
                          <a:srgbClr val="9E880D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FastApi</a:t>
            </a:r>
            <a:endParaRPr/>
          </a:p>
        </p:txBody>
      </p:sp>
      <p:sp>
        <p:nvSpPr>
          <p:cNvPr id="295" name="Google Shape;295;p4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Asynchronous</a:t>
            </a:r>
            <a:endParaRPr/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432000" y="1548025"/>
            <a:ext cx="85206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FastAPI хорошо интегрируется с асинхронными библиотеками, такими как httpx для HTTP-запросов и </a:t>
            </a:r>
            <a:r>
              <a:rPr lang="ru"/>
              <a:t>asyncpg </a:t>
            </a:r>
            <a:r>
              <a:rPr lang="ru"/>
              <a:t>для работы с PostgreSQL.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Использование асинхронных библиотек позволяет выполнять операции ввода-вывода без блокировки основного потока выполнения.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302" name="Google Shape;302;p44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Внешние запросы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с внешними API</a:t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03775"/>
            <a:ext cx="5003648" cy="38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432000" y="1548025"/>
            <a:ext cx="8520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API возвращают данные в форматах JSON или XML.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Python имеет библиотеки для работы с этими форматами.</a:t>
            </a:r>
            <a:endParaRPr/>
          </a:p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Внешние API</a:t>
            </a:r>
            <a:endParaRPr/>
          </a:p>
        </p:txBody>
      </p:sp>
      <p:sp>
        <p:nvSpPr>
          <p:cNvPr id="315" name="Google Shape;315;p4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Формат </a:t>
            </a:r>
            <a:r>
              <a:rPr lang="ru"/>
              <a:t>взаимодействия</a:t>
            </a:r>
            <a:endParaRPr/>
          </a:p>
        </p:txBody>
      </p:sp>
      <p:sp>
        <p:nvSpPr>
          <p:cNvPr id="316" name="Google Shape;316;p46"/>
          <p:cNvSpPr txBox="1"/>
          <p:nvPr/>
        </p:nvSpPr>
        <p:spPr>
          <a:xfrm>
            <a:off x="665800" y="2731775"/>
            <a:ext cx="4114800" cy="43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</a:rPr>
              <a:t>requests</a:t>
            </a:r>
            <a:r>
              <a:rPr lang="ru" sz="1600">
                <a:solidFill>
                  <a:schemeClr val="dk1"/>
                </a:solidFill>
              </a:rPr>
              <a:t> - для синхронных запросов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665800" y="3205650"/>
            <a:ext cx="4114800" cy="431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2"/>
                </a:solidFill>
              </a:rPr>
              <a:t>httpx</a:t>
            </a:r>
            <a:r>
              <a:rPr lang="ru" sz="1600">
                <a:solidFill>
                  <a:schemeClr val="dk1"/>
                </a:solidFill>
              </a:rPr>
              <a:t> - для асинхронных запросов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432000" y="1548025"/>
            <a:ext cx="53058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Многие API требуют аутентификации для доступа. Это может включать использование API-ключей, токенов или других методов.</a:t>
            </a:r>
            <a:endParaRPr/>
          </a:p>
        </p:txBody>
      </p:sp>
      <p:sp>
        <p:nvSpPr>
          <p:cNvPr id="323" name="Google Shape;323;p4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Внешние API</a:t>
            </a:r>
            <a:endParaRPr/>
          </a:p>
        </p:txBody>
      </p:sp>
      <p:sp>
        <p:nvSpPr>
          <p:cNvPr id="324" name="Google Shape;324;p4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</a:t>
            </a:r>
            <a:endParaRPr/>
          </a:p>
        </p:txBody>
      </p:sp>
      <p:pic>
        <p:nvPicPr>
          <p:cNvPr id="325" name="Google Shape;325;p47"/>
          <p:cNvPicPr preferRelativeResize="0"/>
          <p:nvPr/>
        </p:nvPicPr>
        <p:blipFill rotWithShape="1">
          <a:blip r:embed="rId3">
            <a:alphaModFix/>
          </a:blip>
          <a:srcRect b="0" l="25526" r="19753" t="0"/>
          <a:stretch/>
        </p:blipFill>
        <p:spPr>
          <a:xfrm>
            <a:off x="6137900" y="1016925"/>
            <a:ext cx="2586050" cy="25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Proxy API</a:t>
            </a: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13577" l="0" r="0" t="0"/>
          <a:stretch/>
        </p:blipFill>
        <p:spPr>
          <a:xfrm>
            <a:off x="498375" y="1068050"/>
            <a:ext cx="6758400" cy="32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Повторение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9800"/>
              <a:t>4</a:t>
            </a:r>
            <a:r>
              <a:rPr lang="ru" sz="9800"/>
              <a:t>.1</a:t>
            </a:r>
            <a:endParaRPr sz="9800"/>
          </a:p>
        </p:txBody>
      </p:sp>
      <p:sp>
        <p:nvSpPr>
          <p:cNvPr id="337" name="Google Shape;337;p49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LIVE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343" name="Google Shape;343;p50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повторение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432000" y="154802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каких задач используется асинхронность?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повторение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32000" y="1548025"/>
            <a:ext cx="8520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каких задач используется асинхронность?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ru"/>
              <a:t>В чем отличие асинхронности и многопоточности?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повторение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32000" y="1548025"/>
            <a:ext cx="85206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каких задач используется асинхронность?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чем отличие асинхронности и многопоточности?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ru"/>
              <a:t>Что такое корутина?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повторение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432000" y="1548025"/>
            <a:ext cx="8520600" cy="17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каких задач используется асинхронность?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чем отличие асинхронности и многопоточности?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Что такое корутина?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ru"/>
              <a:t>Для чего нужен цикл событий (event loop)?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повторение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32000" y="1548025"/>
            <a:ext cx="8520600" cy="21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каких задач используется асинхронность?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чем отличие асинхронности и многопоточности?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Что такое корутина?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чего нужен цикл событий (event loop)?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ru"/>
              <a:t>Для чего используется </a:t>
            </a:r>
            <a:r>
              <a:rPr b="1" lang="ru">
                <a:solidFill>
                  <a:srgbClr val="171CFF"/>
                </a:solidFill>
              </a:rPr>
              <a:t>await</a:t>
            </a:r>
            <a:r>
              <a:rPr lang="ru"/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 на повторение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32000" y="1548025"/>
            <a:ext cx="8520600" cy="26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каких задач используется асинхронность?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чем отличие асинхронности и многопоточности?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Что такое корутина?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Для чего нужен цикл событий (event loop)?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>
                <a:solidFill>
                  <a:schemeClr val="dk1"/>
                </a:solidFill>
              </a:rPr>
              <a:t>Для чего используется await?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>
                <a:solidFill>
                  <a:schemeClr val="dk1"/>
                </a:solidFill>
              </a:rPr>
              <a:t>Что такое Задачи (tasks)?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